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5" r:id="rId8"/>
    <p:sldId id="264" r:id="rId9"/>
    <p:sldId id="269" r:id="rId10"/>
    <p:sldId id="270" r:id="rId11"/>
    <p:sldId id="266" r:id="rId12"/>
    <p:sldId id="268" r:id="rId13"/>
    <p:sldId id="273" r:id="rId14"/>
    <p:sldId id="272" r:id="rId15"/>
    <p:sldId id="277" r:id="rId16"/>
    <p:sldId id="274" r:id="rId17"/>
    <p:sldId id="276" r:id="rId18"/>
    <p:sldId id="275" r:id="rId19"/>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C84550F6-190A-4276-A875-ACA1F7E96822}" type="datetimeFigureOut">
              <a:rPr lang="bg-BG" smtClean="0"/>
              <a:t>4.12.2014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1175316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84550F6-190A-4276-A875-ACA1F7E96822}" type="datetimeFigureOut">
              <a:rPr lang="bg-BG" smtClean="0"/>
              <a:t>4.12.2014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1587748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84550F6-190A-4276-A875-ACA1F7E96822}" type="datetimeFigureOut">
              <a:rPr lang="bg-BG" smtClean="0"/>
              <a:t>4.12.2014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3440953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84550F6-190A-4276-A875-ACA1F7E96822}" type="datetimeFigureOut">
              <a:rPr lang="bg-BG" smtClean="0"/>
              <a:t>4.12.2014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2496475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4550F6-190A-4276-A875-ACA1F7E96822}" type="datetimeFigureOut">
              <a:rPr lang="bg-BG" smtClean="0"/>
              <a:t>4.12.2014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2442977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C84550F6-190A-4276-A875-ACA1F7E96822}" type="datetimeFigureOut">
              <a:rPr lang="bg-BG" smtClean="0"/>
              <a:t>4.12.2014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30286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C84550F6-190A-4276-A875-ACA1F7E96822}" type="datetimeFigureOut">
              <a:rPr lang="bg-BG" smtClean="0"/>
              <a:t>4.12.2014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1542616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C84550F6-190A-4276-A875-ACA1F7E96822}" type="datetimeFigureOut">
              <a:rPr lang="bg-BG" smtClean="0"/>
              <a:t>4.12.2014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2890751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550F6-190A-4276-A875-ACA1F7E96822}" type="datetimeFigureOut">
              <a:rPr lang="bg-BG" smtClean="0"/>
              <a:t>4.12.2014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2441635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4550F6-190A-4276-A875-ACA1F7E96822}" type="datetimeFigureOut">
              <a:rPr lang="bg-BG" smtClean="0"/>
              <a:t>4.12.2014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2840031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4550F6-190A-4276-A875-ACA1F7E96822}" type="datetimeFigureOut">
              <a:rPr lang="bg-BG" smtClean="0"/>
              <a:t>4.12.2014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63C8C1C3-97ED-488E-A415-8A62EE856198}" type="slidenum">
              <a:rPr lang="bg-BG" smtClean="0"/>
              <a:t>‹#›</a:t>
            </a:fld>
            <a:endParaRPr lang="bg-BG"/>
          </a:p>
        </p:txBody>
      </p:sp>
    </p:spTree>
    <p:extLst>
      <p:ext uri="{BB962C8B-B14F-4D97-AF65-F5344CB8AC3E}">
        <p14:creationId xmlns:p14="http://schemas.microsoft.com/office/powerpoint/2010/main" val="574478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550F6-190A-4276-A875-ACA1F7E96822}" type="datetimeFigureOut">
              <a:rPr lang="bg-BG" smtClean="0"/>
              <a:t>4.12.2014 г.</a:t>
            </a:fld>
            <a:endParaRPr lang="bg-B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C8C1C3-97ED-488E-A415-8A62EE856198}" type="slidenum">
              <a:rPr lang="bg-BG" smtClean="0"/>
              <a:t>‹#›</a:t>
            </a:fld>
            <a:endParaRPr lang="bg-BG"/>
          </a:p>
        </p:txBody>
      </p:sp>
    </p:spTree>
    <p:extLst>
      <p:ext uri="{BB962C8B-B14F-4D97-AF65-F5344CB8AC3E}">
        <p14:creationId xmlns:p14="http://schemas.microsoft.com/office/powerpoint/2010/main" val="2690327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gif"/></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gif"/></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15.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image" Target="../media/image40.jpg"/><Relationship Id="rId7" Type="http://schemas.openxmlformats.org/officeDocument/2006/relationships/image" Target="../media/image42.jpg"/><Relationship Id="rId2" Type="http://schemas.openxmlformats.org/officeDocument/2006/relationships/image" Target="../media/image39.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gif"/><Relationship Id="rId4" Type="http://schemas.openxmlformats.org/officeDocument/2006/relationships/image" Target="../media/image41.jpg"/><Relationship Id="rId9" Type="http://schemas.openxmlformats.org/officeDocument/2006/relationships/image" Target="../media/image44.jpg"/></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45.jpg"/><Relationship Id="rId1" Type="http://schemas.openxmlformats.org/officeDocument/2006/relationships/slideLayout" Target="../slideLayouts/slideLayout2.xml"/><Relationship Id="rId5" Type="http://schemas.openxmlformats.org/officeDocument/2006/relationships/image" Target="../media/image46.jp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gif"/><Relationship Id="rId4" Type="http://schemas.openxmlformats.org/officeDocument/2006/relationships/image" Target="../media/image49.jp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gif"/></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jpeg"/><Relationship Id="rId1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oleObject" Target="../embeddings/oleObject1.bin"/><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4.wmf"/><Relationship Id="rId5" Type="http://schemas.openxmlformats.org/officeDocument/2006/relationships/oleObject" Target="../embeddings/oleObject2.bin"/><Relationship Id="rId4" Type="http://schemas.openxmlformats.org/officeDocument/2006/relationships/image" Target="../media/image23.wmf"/></Relationships>
</file>

<file path=ppt/slides/_rels/slide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gif"/></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bg-BG" sz="5400" b="1" i="1" spc="300" dirty="0" smtClean="0"/>
              <a:t>РЕДИЦИ, ГРАНИЦИ И ОЩЕ НЕЩО</a:t>
            </a:r>
            <a:endParaRPr lang="bg-BG" sz="5400" b="1" i="1" spc="300" dirty="0"/>
          </a:p>
        </p:txBody>
      </p:sp>
      <p:sp>
        <p:nvSpPr>
          <p:cNvPr id="3" name="Subtitle 2"/>
          <p:cNvSpPr>
            <a:spLocks noGrp="1"/>
          </p:cNvSpPr>
          <p:nvPr>
            <p:ph type="subTitle" idx="1"/>
          </p:nvPr>
        </p:nvSpPr>
        <p:spPr>
          <a:xfrm>
            <a:off x="1331640" y="4293096"/>
            <a:ext cx="6400800" cy="1224136"/>
          </a:xfrm>
        </p:spPr>
        <p:txBody>
          <a:bodyPr/>
          <a:lstStyle/>
          <a:p>
            <a:r>
              <a:rPr lang="bg-BG" dirty="0" smtClean="0">
                <a:solidFill>
                  <a:schemeClr val="tx1"/>
                </a:solidFill>
              </a:rPr>
              <a:t>Даниела Петрова</a:t>
            </a:r>
            <a:endParaRPr lang="bg-BG"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6388" y="548680"/>
            <a:ext cx="2376264" cy="112097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8837" y="548680"/>
            <a:ext cx="1224136" cy="1529219"/>
          </a:xfrm>
          <a:prstGeom prst="rect">
            <a:avLst/>
          </a:prstGeom>
        </p:spPr>
      </p:pic>
    </p:spTree>
    <p:extLst>
      <p:ext uri="{BB962C8B-B14F-4D97-AF65-F5344CB8AC3E}">
        <p14:creationId xmlns:p14="http://schemas.microsoft.com/office/powerpoint/2010/main" val="574098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883" y="135754"/>
            <a:ext cx="4941563" cy="370617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999" y="5773592"/>
            <a:ext cx="1831721" cy="86409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420094"/>
            <a:ext cx="1127490" cy="1408488"/>
          </a:xfrm>
          <a:prstGeom prst="rect">
            <a:avLst/>
          </a:prstGeom>
        </p:spPr>
      </p:pic>
      <p:sp>
        <p:nvSpPr>
          <p:cNvPr id="8" name="TextBox 7"/>
          <p:cNvSpPr txBox="1"/>
          <p:nvPr/>
        </p:nvSpPr>
        <p:spPr>
          <a:xfrm>
            <a:off x="5363197" y="1988840"/>
            <a:ext cx="2458878" cy="369332"/>
          </a:xfrm>
          <a:prstGeom prst="rect">
            <a:avLst/>
          </a:prstGeom>
          <a:noFill/>
        </p:spPr>
        <p:txBody>
          <a:bodyPr wrap="none" rtlCol="0">
            <a:spAutoFit/>
          </a:bodyPr>
          <a:lstStyle/>
          <a:p>
            <a:r>
              <a:rPr lang="bg-BG" dirty="0" smtClean="0"/>
              <a:t>Записваха се резултати</a:t>
            </a:r>
            <a:endParaRPr lang="bg-BG"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8063" y="3006595"/>
            <a:ext cx="3833986" cy="3631093"/>
          </a:xfrm>
          <a:prstGeom prst="rect">
            <a:avLst/>
          </a:prstGeom>
        </p:spPr>
      </p:pic>
      <p:sp>
        <p:nvSpPr>
          <p:cNvPr id="10" name="TextBox 9"/>
          <p:cNvSpPr txBox="1"/>
          <p:nvPr/>
        </p:nvSpPr>
        <p:spPr>
          <a:xfrm>
            <a:off x="2639522" y="5055880"/>
            <a:ext cx="2284014" cy="369332"/>
          </a:xfrm>
          <a:prstGeom prst="rect">
            <a:avLst/>
          </a:prstGeom>
          <a:noFill/>
        </p:spPr>
        <p:txBody>
          <a:bodyPr wrap="square" rtlCol="0">
            <a:spAutoFit/>
          </a:bodyPr>
          <a:lstStyle/>
          <a:p>
            <a:r>
              <a:rPr lang="bg-BG" dirty="0" smtClean="0"/>
              <a:t>Имаше работа с </a:t>
            </a:r>
            <a:r>
              <a:rPr lang="en-US" dirty="0" smtClean="0"/>
              <a:t>Excel</a:t>
            </a:r>
            <a:endParaRPr lang="bg-BG" dirty="0"/>
          </a:p>
        </p:txBody>
      </p:sp>
    </p:spTree>
    <p:extLst>
      <p:ext uri="{BB962C8B-B14F-4D97-AF65-F5344CB8AC3E}">
        <p14:creationId xmlns:p14="http://schemas.microsoft.com/office/powerpoint/2010/main" val="5129968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 обсъждането</a:t>
            </a:r>
            <a:endParaRPr lang="bg-B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35896" y="2564904"/>
            <a:ext cx="5112567" cy="383442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340768"/>
            <a:ext cx="3044580" cy="1850243"/>
          </a:xfrm>
          <a:prstGeom prst="rect">
            <a:avLst/>
          </a:prstGeom>
        </p:spPr>
      </p:pic>
      <p:sp>
        <p:nvSpPr>
          <p:cNvPr id="6" name="TextBox 5"/>
          <p:cNvSpPr txBox="1"/>
          <p:nvPr/>
        </p:nvSpPr>
        <p:spPr>
          <a:xfrm>
            <a:off x="3368108" y="1525434"/>
            <a:ext cx="3600400" cy="369332"/>
          </a:xfrm>
          <a:prstGeom prst="rect">
            <a:avLst/>
          </a:prstGeom>
          <a:noFill/>
        </p:spPr>
        <p:txBody>
          <a:bodyPr wrap="square" rtlCol="0">
            <a:spAutoFit/>
          </a:bodyPr>
          <a:lstStyle/>
          <a:p>
            <a:r>
              <a:rPr lang="bg-BG" dirty="0" smtClean="0"/>
              <a:t>Бонбонът стана шоколад</a:t>
            </a:r>
            <a:endParaRPr lang="bg-BG" dirty="0"/>
          </a:p>
        </p:txBody>
      </p:sp>
      <p:sp>
        <p:nvSpPr>
          <p:cNvPr id="7" name="TextBox 6"/>
          <p:cNvSpPr txBox="1"/>
          <p:nvPr/>
        </p:nvSpPr>
        <p:spPr>
          <a:xfrm>
            <a:off x="206077" y="4725144"/>
            <a:ext cx="3285803" cy="369332"/>
          </a:xfrm>
          <a:prstGeom prst="rect">
            <a:avLst/>
          </a:prstGeom>
          <a:noFill/>
        </p:spPr>
        <p:txBody>
          <a:bodyPr wrap="square" rtlCol="0">
            <a:spAutoFit/>
          </a:bodyPr>
          <a:lstStyle/>
          <a:p>
            <a:r>
              <a:rPr lang="bg-BG" dirty="0" smtClean="0"/>
              <a:t>Всеки искаше да е милиардер</a:t>
            </a:r>
            <a:endParaRPr lang="bg-BG"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222" y="5733256"/>
            <a:ext cx="1831721" cy="864096"/>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24328" y="486278"/>
            <a:ext cx="1127490" cy="1408488"/>
          </a:xfrm>
          <a:prstGeom prst="rect">
            <a:avLst/>
          </a:prstGeom>
        </p:spPr>
      </p:pic>
    </p:spTree>
    <p:extLst>
      <p:ext uri="{BB962C8B-B14F-4D97-AF65-F5344CB8AC3E}">
        <p14:creationId xmlns:p14="http://schemas.microsoft.com/office/powerpoint/2010/main" val="377820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7584" y="5105476"/>
            <a:ext cx="3244606" cy="369332"/>
          </a:xfrm>
          <a:prstGeom prst="rect">
            <a:avLst/>
          </a:prstGeom>
          <a:noFill/>
        </p:spPr>
        <p:txBody>
          <a:bodyPr wrap="none" rtlCol="0">
            <a:spAutoFit/>
          </a:bodyPr>
          <a:lstStyle/>
          <a:p>
            <a:r>
              <a:rPr lang="bg-BG" dirty="0" smtClean="0"/>
              <a:t>Периметрите се приближаваха</a:t>
            </a:r>
            <a:endParaRPr lang="bg-BG" dirty="0"/>
          </a:p>
        </p:txBody>
      </p:sp>
      <p:sp>
        <p:nvSpPr>
          <p:cNvPr id="7" name="TextBox 6"/>
          <p:cNvSpPr txBox="1"/>
          <p:nvPr/>
        </p:nvSpPr>
        <p:spPr>
          <a:xfrm>
            <a:off x="4355976" y="1525434"/>
            <a:ext cx="3381695" cy="369332"/>
          </a:xfrm>
          <a:prstGeom prst="rect">
            <a:avLst/>
          </a:prstGeom>
          <a:noFill/>
        </p:spPr>
        <p:txBody>
          <a:bodyPr wrap="none" rtlCol="0">
            <a:spAutoFit/>
          </a:bodyPr>
          <a:lstStyle/>
          <a:p>
            <a:r>
              <a:rPr lang="bg-BG" dirty="0" smtClean="0"/>
              <a:t>Имаше </a:t>
            </a:r>
            <a:r>
              <a:rPr lang="bg-BG" dirty="0" smtClean="0"/>
              <a:t>възмущение от сметките</a:t>
            </a:r>
            <a:endParaRPr lang="bg-B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7944" y="4716461"/>
            <a:ext cx="4600575" cy="1504950"/>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222" y="5733256"/>
            <a:ext cx="1831721" cy="86409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4328" y="486278"/>
            <a:ext cx="1127490" cy="1408488"/>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604" y="332656"/>
            <a:ext cx="4086150" cy="2592288"/>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1680" y="3068960"/>
            <a:ext cx="4097976" cy="1512168"/>
          </a:xfrm>
          <a:prstGeom prst="rect">
            <a:avLst/>
          </a:prstGeom>
        </p:spPr>
      </p:pic>
      <p:sp>
        <p:nvSpPr>
          <p:cNvPr id="11" name="TextBox 10"/>
          <p:cNvSpPr txBox="1"/>
          <p:nvPr/>
        </p:nvSpPr>
        <p:spPr>
          <a:xfrm>
            <a:off x="5868144" y="3501008"/>
            <a:ext cx="3062185" cy="369332"/>
          </a:xfrm>
          <a:prstGeom prst="rect">
            <a:avLst/>
          </a:prstGeom>
          <a:noFill/>
        </p:spPr>
        <p:txBody>
          <a:bodyPr wrap="none" rtlCol="0">
            <a:spAutoFit/>
          </a:bodyPr>
          <a:lstStyle/>
          <a:p>
            <a:r>
              <a:rPr lang="bg-BG" dirty="0" smtClean="0"/>
              <a:t>Имахме обърната числова ос</a:t>
            </a:r>
            <a:endParaRPr lang="bg-BG" dirty="0"/>
          </a:p>
        </p:txBody>
      </p:sp>
    </p:spTree>
    <p:extLst>
      <p:ext uri="{BB962C8B-B14F-4D97-AF65-F5344CB8AC3E}">
        <p14:creationId xmlns:p14="http://schemas.microsoft.com/office/powerpoint/2010/main" val="963294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4929411"/>
          </a:xfrm>
        </p:spPr>
        <p:txBody>
          <a:bodyPr/>
          <a:lstStyle/>
          <a:p>
            <a:endParaRPr lang="bg-BG" dirty="0"/>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1196752"/>
            <a:ext cx="4608512" cy="345638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761" y="1196752"/>
            <a:ext cx="3766176" cy="502156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2040" y="5721708"/>
            <a:ext cx="1831721" cy="86409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72739" y="5449512"/>
            <a:ext cx="1127490" cy="1408488"/>
          </a:xfrm>
          <a:prstGeom prst="rect">
            <a:avLst/>
          </a:prstGeom>
        </p:spPr>
      </p:pic>
      <p:sp>
        <p:nvSpPr>
          <p:cNvPr id="9" name="TextBox 8"/>
          <p:cNvSpPr txBox="1"/>
          <p:nvPr/>
        </p:nvSpPr>
        <p:spPr>
          <a:xfrm>
            <a:off x="4250609" y="4821649"/>
            <a:ext cx="3422129" cy="923330"/>
          </a:xfrm>
          <a:prstGeom prst="rect">
            <a:avLst/>
          </a:prstGeom>
          <a:noFill/>
        </p:spPr>
        <p:txBody>
          <a:bodyPr wrap="square" rtlCol="0">
            <a:spAutoFit/>
          </a:bodyPr>
          <a:lstStyle/>
          <a:p>
            <a:r>
              <a:rPr lang="bg-BG" dirty="0" smtClean="0"/>
              <a:t>Кога ще свършат парите … </a:t>
            </a:r>
          </a:p>
          <a:p>
            <a:r>
              <a:rPr lang="bg-BG" dirty="0" smtClean="0"/>
              <a:t>в живота и в математиката</a:t>
            </a:r>
            <a:r>
              <a:rPr lang="bg-BG" dirty="0" smtClean="0"/>
              <a:t>?</a:t>
            </a:r>
          </a:p>
          <a:p>
            <a:r>
              <a:rPr lang="bg-BG" dirty="0" smtClean="0"/>
              <a:t>Ще цепим ли стотинката на две?</a:t>
            </a:r>
            <a:endParaRPr lang="bg-BG" dirty="0"/>
          </a:p>
        </p:txBody>
      </p:sp>
      <p:sp>
        <p:nvSpPr>
          <p:cNvPr id="10" name="Title 9"/>
          <p:cNvSpPr>
            <a:spLocks noGrp="1"/>
          </p:cNvSpPr>
          <p:nvPr>
            <p:ph type="title"/>
          </p:nvPr>
        </p:nvSpPr>
        <p:spPr>
          <a:xfrm>
            <a:off x="457200" y="274638"/>
            <a:ext cx="8229600" cy="922114"/>
          </a:xfrm>
        </p:spPr>
        <p:txBody>
          <a:bodyPr>
            <a:normAutofit fontScale="90000"/>
          </a:bodyPr>
          <a:lstStyle/>
          <a:p>
            <a:r>
              <a:rPr lang="bg-BG" dirty="0" smtClean="0"/>
              <a:t>Дискусиите бяха много вълнуващи</a:t>
            </a:r>
            <a:endParaRPr lang="bg-BG" dirty="0"/>
          </a:p>
        </p:txBody>
      </p:sp>
    </p:spTree>
    <p:extLst>
      <p:ext uri="{BB962C8B-B14F-4D97-AF65-F5344CB8AC3E}">
        <p14:creationId xmlns:p14="http://schemas.microsoft.com/office/powerpoint/2010/main" val="3663732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600" dirty="0" smtClean="0"/>
              <a:t>Добрите, </a:t>
            </a:r>
            <a:r>
              <a:rPr lang="bg-BG" sz="3600" dirty="0" smtClean="0"/>
              <a:t>лошите </a:t>
            </a:r>
            <a:r>
              <a:rPr lang="bg-BG" sz="3600" dirty="0" smtClean="0"/>
              <a:t>стрелци и очакването всичко да е „облечено“ във формули</a:t>
            </a:r>
            <a:endParaRPr lang="bg-BG" sz="3600" dirty="0"/>
          </a:p>
        </p:txBody>
      </p:sp>
      <p:sp>
        <p:nvSpPr>
          <p:cNvPr id="3" name="Content Placeholder 2"/>
          <p:cNvSpPr>
            <a:spLocks noGrp="1"/>
          </p:cNvSpPr>
          <p:nvPr>
            <p:ph idx="1"/>
          </p:nvPr>
        </p:nvSpPr>
        <p:spPr>
          <a:xfrm>
            <a:off x="457200" y="1556792"/>
            <a:ext cx="8229600" cy="4569371"/>
          </a:xfrm>
        </p:spPr>
        <p:txBody>
          <a:bodyPr>
            <a:normAutofit/>
          </a:bodyPr>
          <a:lstStyle/>
          <a:p>
            <a:pPr algn="just"/>
            <a:r>
              <a:rPr lang="bg-BG" sz="2800" i="1" dirty="0" smtClean="0"/>
              <a:t>Ужас</a:t>
            </a:r>
            <a:r>
              <a:rPr lang="bg-BG" sz="2800" dirty="0" smtClean="0"/>
              <a:t>! Не открихме формула, която да дава зависимост между номера на поредния изстрел и разстоянието до центъра на окръжността!</a:t>
            </a:r>
          </a:p>
          <a:p>
            <a:pPr algn="just"/>
            <a:endParaRPr lang="bg-BG" sz="2800" dirty="0" smtClean="0"/>
          </a:p>
          <a:p>
            <a:pPr algn="just"/>
            <a:r>
              <a:rPr lang="bg-BG" sz="2800" dirty="0" smtClean="0"/>
              <a:t>Но</a:t>
            </a:r>
          </a:p>
          <a:p>
            <a:pPr algn="just"/>
            <a:endParaRPr lang="bg-BG" sz="2800" dirty="0" smtClean="0"/>
          </a:p>
          <a:p>
            <a:pPr algn="just"/>
            <a:r>
              <a:rPr lang="bg-BG" sz="2800" dirty="0" smtClean="0"/>
              <a:t>Пиян ли е бил вторият стрелец?</a:t>
            </a:r>
          </a:p>
          <a:p>
            <a:pPr algn="just"/>
            <a:r>
              <a:rPr lang="bg-BG" sz="2800" dirty="0" smtClean="0"/>
              <a:t>Какъв е калибърът, моделът </a:t>
            </a:r>
            <a:r>
              <a:rPr lang="bg-BG" sz="2800" dirty="0" smtClean="0"/>
              <a:t>на оръжието, …</a:t>
            </a:r>
            <a:endParaRPr lang="bg-BG"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59" y="5696765"/>
            <a:ext cx="1831721" cy="86409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2739" y="5449512"/>
            <a:ext cx="1127490" cy="140848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7864" y="2924944"/>
            <a:ext cx="5962650" cy="1543050"/>
          </a:xfrm>
          <a:prstGeom prst="rect">
            <a:avLst/>
          </a:prstGeom>
        </p:spPr>
      </p:pic>
    </p:spTree>
    <p:extLst>
      <p:ext uri="{BB962C8B-B14F-4D97-AF65-F5344CB8AC3E}">
        <p14:creationId xmlns:p14="http://schemas.microsoft.com/office/powerpoint/2010/main" val="977962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bg-BG" dirty="0" smtClean="0"/>
              <a:t>Точка на сгъстяване? Граница?</a:t>
            </a:r>
            <a:endParaRPr lang="bg-B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628799"/>
            <a:ext cx="2942903" cy="278801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5466" y="1484784"/>
            <a:ext cx="2030341" cy="200144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4412" y="1409204"/>
            <a:ext cx="581025" cy="4010025"/>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559" y="5696765"/>
            <a:ext cx="1831721" cy="864096"/>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2739" y="5449512"/>
            <a:ext cx="1127490" cy="1408488"/>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1559" y="4005064"/>
            <a:ext cx="6819900" cy="847725"/>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3080" y="5225658"/>
            <a:ext cx="6300192" cy="903155"/>
          </a:xfrm>
          <a:prstGeom prst="rect">
            <a:avLst/>
          </a:prstGeom>
        </p:spPr>
      </p:pic>
      <p:pic>
        <p:nvPicPr>
          <p:cNvPr id="14" name="Picture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03673" y="4623499"/>
            <a:ext cx="6315075" cy="619125"/>
          </a:xfrm>
          <a:prstGeom prst="rect">
            <a:avLst/>
          </a:prstGeom>
        </p:spPr>
      </p:pic>
    </p:spTree>
    <p:extLst>
      <p:ext uri="{BB962C8B-B14F-4D97-AF65-F5344CB8AC3E}">
        <p14:creationId xmlns:p14="http://schemas.microsoft.com/office/powerpoint/2010/main" val="265867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така … до безкрайност?</a:t>
            </a:r>
            <a:endParaRPr lang="bg-B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1484784"/>
            <a:ext cx="1296144" cy="2746874"/>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404664"/>
            <a:ext cx="1221147" cy="57606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948" y="332656"/>
            <a:ext cx="688273" cy="859808"/>
          </a:xfrm>
          <a:prstGeom prst="rect">
            <a:avLst/>
          </a:prstGeom>
        </p:spPr>
      </p:pic>
      <p:sp>
        <p:nvSpPr>
          <p:cNvPr id="8" name="TextBox 7"/>
          <p:cNvSpPr txBox="1"/>
          <p:nvPr/>
        </p:nvSpPr>
        <p:spPr>
          <a:xfrm>
            <a:off x="2411760" y="2132112"/>
            <a:ext cx="5307543" cy="830997"/>
          </a:xfrm>
          <a:prstGeom prst="rect">
            <a:avLst/>
          </a:prstGeom>
          <a:noFill/>
        </p:spPr>
        <p:txBody>
          <a:bodyPr wrap="none" rtlCol="0">
            <a:spAutoFit/>
          </a:bodyPr>
          <a:lstStyle/>
          <a:p>
            <a:r>
              <a:rPr lang="bg-BG" sz="2400" dirty="0" smtClean="0"/>
              <a:t>Колкото и малка окръжност да имаме, </a:t>
            </a:r>
          </a:p>
          <a:p>
            <a:r>
              <a:rPr lang="bg-BG" sz="2400" dirty="0" smtClean="0"/>
              <a:t>винаги ще има празно връхче!</a:t>
            </a:r>
            <a:endParaRPr lang="bg-BG" sz="2400" dirty="0"/>
          </a:p>
        </p:txBody>
      </p:sp>
      <p:sp>
        <p:nvSpPr>
          <p:cNvPr id="9" name="TextBox 8"/>
          <p:cNvSpPr txBox="1"/>
          <p:nvPr/>
        </p:nvSpPr>
        <p:spPr>
          <a:xfrm>
            <a:off x="467544" y="4490018"/>
            <a:ext cx="5560048" cy="1569660"/>
          </a:xfrm>
          <a:prstGeom prst="rect">
            <a:avLst/>
          </a:prstGeom>
          <a:noFill/>
        </p:spPr>
        <p:txBody>
          <a:bodyPr wrap="none" rtlCol="0">
            <a:spAutoFit/>
          </a:bodyPr>
          <a:lstStyle/>
          <a:p>
            <a:r>
              <a:rPr lang="bg-BG" sz="2400" dirty="0" smtClean="0"/>
              <a:t>Добре, в един момент ще се </a:t>
            </a:r>
          </a:p>
          <a:p>
            <a:r>
              <a:rPr lang="bg-BG" sz="2400" dirty="0" smtClean="0"/>
              <a:t>наложи да работим под микроскоп.</a:t>
            </a:r>
          </a:p>
          <a:p>
            <a:r>
              <a:rPr lang="bg-BG" sz="2400" dirty="0" smtClean="0"/>
              <a:t>Но какво ще стане, когато стигнем до</a:t>
            </a:r>
          </a:p>
          <a:p>
            <a:r>
              <a:rPr lang="bg-BG" sz="2400" dirty="0"/>
              <a:t>б</a:t>
            </a:r>
            <a:r>
              <a:rPr lang="bg-BG" sz="2400" dirty="0" smtClean="0"/>
              <a:t>онбон с големината на атомното ядро? </a:t>
            </a:r>
            <a:endParaRPr lang="bg-BG" sz="2400"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9197" y="4005063"/>
            <a:ext cx="3096344" cy="1689989"/>
          </a:xfrm>
          <a:prstGeom prst="rect">
            <a:avLst/>
          </a:prstGeom>
        </p:spPr>
      </p:pic>
    </p:spTree>
    <p:extLst>
      <p:ext uri="{BB962C8B-B14F-4D97-AF65-F5344CB8AC3E}">
        <p14:creationId xmlns:p14="http://schemas.microsoft.com/office/powerpoint/2010/main" val="369592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8850"/>
          </a:xfrm>
        </p:spPr>
        <p:txBody>
          <a:bodyPr>
            <a:normAutofit fontScale="90000"/>
          </a:bodyPr>
          <a:lstStyle/>
          <a:p>
            <a:r>
              <a:rPr lang="bg-BG" sz="3600" dirty="0" smtClean="0"/>
              <a:t>Как така е възможно да се намери точната сума от височините на </a:t>
            </a:r>
            <a:r>
              <a:rPr lang="bg-BG" sz="3600" dirty="0" err="1" smtClean="0"/>
              <a:t>матрьошките</a:t>
            </a:r>
            <a:r>
              <a:rPr lang="bg-BG" sz="3600" dirty="0" smtClean="0"/>
              <a:t>?</a:t>
            </a:r>
            <a:endParaRPr lang="bg-BG"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08304" y="1268760"/>
            <a:ext cx="1463228" cy="214994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3" y="1484784"/>
            <a:ext cx="6816757" cy="511256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1233488"/>
            <a:ext cx="3020737" cy="280758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24328" y="4725144"/>
            <a:ext cx="1221147" cy="576064"/>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12360" y="5737544"/>
            <a:ext cx="688273" cy="859808"/>
          </a:xfrm>
          <a:prstGeom prst="rect">
            <a:avLst/>
          </a:prstGeom>
        </p:spPr>
      </p:pic>
    </p:spTree>
    <p:extLst>
      <p:ext uri="{BB962C8B-B14F-4D97-AF65-F5344CB8AC3E}">
        <p14:creationId xmlns:p14="http://schemas.microsoft.com/office/powerpoint/2010/main" val="585267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bg-BG" sz="4400" b="1" i="1" dirty="0" smtClean="0"/>
              <a:t>За мен беше невероятно удоволствие!</a:t>
            </a:r>
          </a:p>
          <a:p>
            <a:pPr marL="0" indent="0" algn="ctr">
              <a:buNone/>
            </a:pPr>
            <a:r>
              <a:rPr lang="bg-BG" sz="4400" b="1" i="1" dirty="0" smtClean="0"/>
              <a:t>Надявам се – и за вас!</a:t>
            </a:r>
          </a:p>
          <a:p>
            <a:pPr marL="0" indent="0" algn="ctr">
              <a:buNone/>
            </a:pPr>
            <a:r>
              <a:rPr lang="bg-BG" sz="4400" b="1" i="1" dirty="0" smtClean="0"/>
              <a:t>Благодаря за вниманието!</a:t>
            </a:r>
            <a:endParaRPr lang="bg-BG" sz="4400" b="1"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579" y="5013176"/>
            <a:ext cx="3096344" cy="146067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4879007"/>
            <a:ext cx="1584176" cy="1978993"/>
          </a:xfrm>
          <a:prstGeom prst="rect">
            <a:avLst/>
          </a:prstGeom>
        </p:spPr>
      </p:pic>
    </p:spTree>
    <p:extLst>
      <p:ext uri="{BB962C8B-B14F-4D97-AF65-F5344CB8AC3E}">
        <p14:creationId xmlns:p14="http://schemas.microsoft.com/office/powerpoint/2010/main" val="1884247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bg-BG" dirty="0" err="1" smtClean="0"/>
              <a:t>Матрьошки</a:t>
            </a:r>
            <a:endParaRPr lang="bg-BG" dirty="0"/>
          </a:p>
        </p:txBody>
      </p:sp>
      <p:sp>
        <p:nvSpPr>
          <p:cNvPr id="3" name="Content Placeholder 2"/>
          <p:cNvSpPr>
            <a:spLocks noGrp="1"/>
          </p:cNvSpPr>
          <p:nvPr>
            <p:ph idx="1"/>
          </p:nvPr>
        </p:nvSpPr>
        <p:spPr>
          <a:xfrm>
            <a:off x="457200" y="1268760"/>
            <a:ext cx="8229600" cy="4857403"/>
          </a:xfrm>
        </p:spPr>
        <p:txBody>
          <a:bodyPr>
            <a:normAutofit/>
          </a:bodyPr>
          <a:lstStyle/>
          <a:p>
            <a:pPr algn="just"/>
            <a:r>
              <a:rPr lang="bg-BG" sz="2400" dirty="0"/>
              <a:t>Нека имаме неограничено количество </a:t>
            </a:r>
            <a:r>
              <a:rPr lang="bg-BG" sz="2400" dirty="0" err="1"/>
              <a:t>матрьошки</a:t>
            </a:r>
            <a:r>
              <a:rPr lang="bg-BG" sz="2400" dirty="0"/>
              <a:t>. Най-голямата </a:t>
            </a:r>
            <a:r>
              <a:rPr lang="bg-BG" sz="2400" dirty="0" err="1"/>
              <a:t>матрьошка</a:t>
            </a:r>
            <a:r>
              <a:rPr lang="bg-BG" sz="2400" dirty="0"/>
              <a:t> е с височина 1. Всяка следваща е с височина 0,8 от височината на предната. Коя поредна </a:t>
            </a:r>
            <a:r>
              <a:rPr lang="bg-BG" sz="2400" dirty="0" err="1"/>
              <a:t>матрьошка</a:t>
            </a:r>
            <a:r>
              <a:rPr lang="bg-BG" sz="2400" dirty="0"/>
              <a:t> ще бъде с височина, не по-голяма от 0,1</a:t>
            </a:r>
            <a:r>
              <a:rPr lang="bg-BG" sz="2400" dirty="0" smtClean="0"/>
              <a:t>? Колко са </a:t>
            </a:r>
            <a:r>
              <a:rPr lang="bg-BG" sz="2400" dirty="0" err="1" smtClean="0"/>
              <a:t>матрьошките</a:t>
            </a:r>
            <a:r>
              <a:rPr lang="bg-BG" sz="2400" dirty="0" smtClean="0"/>
              <a:t> с височина под 0,1?</a:t>
            </a:r>
            <a:r>
              <a:rPr lang="en-US" sz="2400" dirty="0" smtClean="0"/>
              <a:t> </a:t>
            </a:r>
            <a:endParaRPr lang="bg-BG" sz="2400" dirty="0"/>
          </a:p>
        </p:txBody>
      </p:sp>
      <p:grpSp>
        <p:nvGrpSpPr>
          <p:cNvPr id="4" name="Group 3"/>
          <p:cNvGrpSpPr/>
          <p:nvPr/>
        </p:nvGrpSpPr>
        <p:grpSpPr>
          <a:xfrm>
            <a:off x="418354" y="3356826"/>
            <a:ext cx="8402118" cy="3024502"/>
            <a:chOff x="0" y="0"/>
            <a:chExt cx="10051860" cy="3303917"/>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73728" cy="3303917"/>
            </a:xfrm>
            <a:prstGeom prst="rect">
              <a:avLst/>
            </a:prstGeom>
            <a:noFill/>
            <a:ln>
              <a:noFill/>
            </a:ln>
          </p:spPr>
        </p:pic>
        <p:grpSp>
          <p:nvGrpSpPr>
            <p:cNvPr id="6" name="Group 5"/>
            <p:cNvGrpSpPr/>
            <p:nvPr/>
          </p:nvGrpSpPr>
          <p:grpSpPr>
            <a:xfrm>
              <a:off x="9773728" y="2950234"/>
              <a:ext cx="278132" cy="45085"/>
              <a:chOff x="0" y="0"/>
              <a:chExt cx="278132" cy="45085"/>
            </a:xfrm>
          </p:grpSpPr>
          <p:sp>
            <p:nvSpPr>
              <p:cNvPr id="7" name="Oval 6"/>
              <p:cNvSpPr/>
              <p:nvPr/>
            </p:nvSpPr>
            <p:spPr>
              <a:xfrm>
                <a:off x="120770" y="0"/>
                <a:ext cx="45085" cy="4508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bg-BG"/>
              </a:p>
            </p:txBody>
          </p:sp>
          <p:grpSp>
            <p:nvGrpSpPr>
              <p:cNvPr id="8" name="Group 7"/>
              <p:cNvGrpSpPr/>
              <p:nvPr/>
            </p:nvGrpSpPr>
            <p:grpSpPr>
              <a:xfrm>
                <a:off x="0" y="0"/>
                <a:ext cx="278132" cy="45085"/>
                <a:chOff x="0" y="0"/>
                <a:chExt cx="278632" cy="45719"/>
              </a:xfrm>
            </p:grpSpPr>
            <p:sp>
              <p:nvSpPr>
                <p:cNvPr id="9" name="Oval 8"/>
                <p:cNvSpPr/>
                <p:nvPr/>
              </p:nvSpPr>
              <p:spPr>
                <a:xfrm>
                  <a:off x="0" y="0"/>
                  <a:ext cx="45719" cy="45719"/>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bg-BG"/>
                </a:p>
              </p:txBody>
            </p:sp>
            <p:sp>
              <p:nvSpPr>
                <p:cNvPr id="10" name="Oval 9"/>
                <p:cNvSpPr/>
                <p:nvPr/>
              </p:nvSpPr>
              <p:spPr>
                <a:xfrm>
                  <a:off x="232913" y="0"/>
                  <a:ext cx="45719" cy="45719"/>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bg-BG"/>
                </a:p>
              </p:txBody>
            </p:sp>
          </p:grpSp>
        </p:grpSp>
      </p:gr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354" y="374401"/>
            <a:ext cx="2059329" cy="97146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9526" y="396289"/>
            <a:ext cx="786460" cy="982464"/>
          </a:xfrm>
          <a:prstGeom prst="rect">
            <a:avLst/>
          </a:prstGeom>
        </p:spPr>
      </p:pic>
    </p:spTree>
    <p:extLst>
      <p:ext uri="{BB962C8B-B14F-4D97-AF65-F5344CB8AC3E}">
        <p14:creationId xmlns:p14="http://schemas.microsoft.com/office/powerpoint/2010/main" val="48557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Мишени</a:t>
            </a:r>
            <a:endParaRPr lang="bg-BG" dirty="0"/>
          </a:p>
        </p:txBody>
      </p:sp>
      <p:sp>
        <p:nvSpPr>
          <p:cNvPr id="3" name="Content Placeholder 2"/>
          <p:cNvSpPr>
            <a:spLocks noGrp="1"/>
          </p:cNvSpPr>
          <p:nvPr>
            <p:ph idx="1"/>
          </p:nvPr>
        </p:nvSpPr>
        <p:spPr>
          <a:xfrm>
            <a:off x="457200" y="1291970"/>
            <a:ext cx="8363272" cy="5233374"/>
          </a:xfrm>
        </p:spPr>
        <p:txBody>
          <a:bodyPr/>
          <a:lstStyle/>
          <a:p>
            <a:r>
              <a:rPr lang="bg-BG" sz="2800" dirty="0" smtClean="0"/>
              <a:t>Премерете разстоянията от всеки изстрел до центъра на мишената. Запишете ги. Коментирайте.</a:t>
            </a:r>
            <a:endParaRPr lang="bg-BG" sz="2800" dirty="0"/>
          </a:p>
        </p:txBody>
      </p:sp>
      <p:grpSp>
        <p:nvGrpSpPr>
          <p:cNvPr id="8" name="Group 7"/>
          <p:cNvGrpSpPr/>
          <p:nvPr/>
        </p:nvGrpSpPr>
        <p:grpSpPr>
          <a:xfrm>
            <a:off x="566787" y="2468789"/>
            <a:ext cx="8045298" cy="3935145"/>
            <a:chOff x="566787" y="2468789"/>
            <a:chExt cx="8045298" cy="3935145"/>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66787" y="2492896"/>
              <a:ext cx="3940655" cy="391103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507442" y="2468789"/>
              <a:ext cx="4104643" cy="3932976"/>
            </a:xfrm>
            <a:prstGeom prst="rect">
              <a:avLst/>
            </a:prstGeom>
            <a:noFill/>
            <a:ln>
              <a:noFill/>
            </a:ln>
          </p:spPr>
        </p:pic>
      </p:gr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036" y="332656"/>
            <a:ext cx="2033568" cy="95931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4288" y="332656"/>
            <a:ext cx="1018664" cy="1272539"/>
          </a:xfrm>
          <a:prstGeom prst="rect">
            <a:avLst/>
          </a:prstGeom>
        </p:spPr>
      </p:pic>
    </p:spTree>
    <p:extLst>
      <p:ext uri="{BB962C8B-B14F-4D97-AF65-F5344CB8AC3E}">
        <p14:creationId xmlns:p14="http://schemas.microsoft.com/office/powerpoint/2010/main" val="3858451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380" y="260648"/>
            <a:ext cx="8229600" cy="1012974"/>
          </a:xfrm>
        </p:spPr>
        <p:txBody>
          <a:bodyPr/>
          <a:lstStyle/>
          <a:p>
            <a:r>
              <a:rPr lang="bg-BG" dirty="0" smtClean="0"/>
              <a:t>Делене на бонбон</a:t>
            </a:r>
            <a:endParaRPr lang="bg-BG" dirty="0"/>
          </a:p>
        </p:txBody>
      </p:sp>
      <p:sp>
        <p:nvSpPr>
          <p:cNvPr id="3" name="Content Placeholder 2"/>
          <p:cNvSpPr>
            <a:spLocks noGrp="1"/>
          </p:cNvSpPr>
          <p:nvPr>
            <p:ph idx="1"/>
          </p:nvPr>
        </p:nvSpPr>
        <p:spPr>
          <a:xfrm>
            <a:off x="251520" y="980728"/>
            <a:ext cx="8568952" cy="5558128"/>
          </a:xfrm>
        </p:spPr>
        <p:txBody>
          <a:bodyPr>
            <a:normAutofit/>
          </a:bodyPr>
          <a:lstStyle/>
          <a:p>
            <a:pPr algn="just"/>
            <a:r>
              <a:rPr lang="bg-BG" sz="2400" dirty="0"/>
              <a:t>Притежателят на бонбона го дели на две равни части, за да даде едната на приятеля си. Приятелят му дели получената част точно на две, за да даде половината на своя приятел. Онзи – на неговия и т.н. Всичко е честно: на тебе половина и на мене </a:t>
            </a:r>
            <a:r>
              <a:rPr lang="bg-BG" sz="2400" dirty="0" smtClean="0"/>
              <a:t>половина</a:t>
            </a:r>
            <a:r>
              <a:rPr lang="bg-BG" sz="2400" dirty="0"/>
              <a:t>.</a:t>
            </a: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1016" y="4738615"/>
            <a:ext cx="1376590" cy="649392"/>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5755" y="5517232"/>
            <a:ext cx="817807" cy="1021624"/>
          </a:xfrm>
          <a:prstGeom prst="rect">
            <a:avLst/>
          </a:prstGeom>
        </p:spPr>
      </p:pic>
      <p:grpSp>
        <p:nvGrpSpPr>
          <p:cNvPr id="35" name="Group 34"/>
          <p:cNvGrpSpPr/>
          <p:nvPr/>
        </p:nvGrpSpPr>
        <p:grpSpPr>
          <a:xfrm>
            <a:off x="899592" y="2819859"/>
            <a:ext cx="6500229" cy="3705485"/>
            <a:chOff x="827584" y="1844824"/>
            <a:chExt cx="6926581" cy="3948529"/>
          </a:xfrm>
        </p:grpSpPr>
        <p:grpSp>
          <p:nvGrpSpPr>
            <p:cNvPr id="4" name="Group 3"/>
            <p:cNvGrpSpPr/>
            <p:nvPr/>
          </p:nvGrpSpPr>
          <p:grpSpPr>
            <a:xfrm>
              <a:off x="827584" y="1844824"/>
              <a:ext cx="6926581" cy="1932305"/>
              <a:chOff x="0" y="0"/>
              <a:chExt cx="6927012" cy="1932317"/>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372929" cy="1889185"/>
              </a:xfrm>
              <a:prstGeom prst="rect">
                <a:avLst/>
              </a:prstGeom>
              <a:noFill/>
              <a:ln>
                <a:noFill/>
              </a:ln>
            </p:spPr>
          </p:pic>
          <p:grpSp>
            <p:nvGrpSpPr>
              <p:cNvPr id="6" name="Group 5"/>
              <p:cNvGrpSpPr/>
              <p:nvPr/>
            </p:nvGrpSpPr>
            <p:grpSpPr>
              <a:xfrm>
                <a:off x="3545457" y="86264"/>
                <a:ext cx="3381555" cy="1846053"/>
                <a:chOff x="0" y="0"/>
                <a:chExt cx="3381555" cy="1846053"/>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1209301">
                  <a:off x="0" y="8626"/>
                  <a:ext cx="1673524" cy="1837427"/>
                </a:xfrm>
                <a:prstGeom prst="rect">
                  <a:avLst/>
                </a:prstGeom>
                <a:noFill/>
                <a:ln>
                  <a:noFill/>
                </a:ln>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338146">
                  <a:off x="1768415" y="0"/>
                  <a:ext cx="1613140" cy="1837426"/>
                </a:xfrm>
                <a:prstGeom prst="rect">
                  <a:avLst/>
                </a:prstGeom>
                <a:noFill/>
                <a:ln>
                  <a:noFill/>
                </a:ln>
              </p:spPr>
            </p:pic>
          </p:grpSp>
        </p:grpSp>
        <p:grpSp>
          <p:nvGrpSpPr>
            <p:cNvPr id="21" name="Group 20"/>
            <p:cNvGrpSpPr/>
            <p:nvPr/>
          </p:nvGrpSpPr>
          <p:grpSpPr>
            <a:xfrm>
              <a:off x="1475656" y="3861048"/>
              <a:ext cx="5839460" cy="1932305"/>
              <a:chOff x="0" y="0"/>
              <a:chExt cx="5839902" cy="1932305"/>
            </a:xfrm>
          </p:grpSpPr>
          <p:grpSp>
            <p:nvGrpSpPr>
              <p:cNvPr id="22" name="Group 21"/>
              <p:cNvGrpSpPr/>
              <p:nvPr/>
            </p:nvGrpSpPr>
            <p:grpSpPr>
              <a:xfrm>
                <a:off x="0" y="0"/>
                <a:ext cx="4830768" cy="1932305"/>
                <a:chOff x="0" y="0"/>
                <a:chExt cx="4830768" cy="1932305"/>
              </a:xfrm>
            </p:grpSpPr>
            <p:grpSp>
              <p:nvGrpSpPr>
                <p:cNvPr id="26" name="Group 25"/>
                <p:cNvGrpSpPr/>
                <p:nvPr/>
              </p:nvGrpSpPr>
              <p:grpSpPr>
                <a:xfrm>
                  <a:off x="0" y="0"/>
                  <a:ext cx="1612900" cy="1932305"/>
                  <a:chOff x="0" y="0"/>
                  <a:chExt cx="1613140" cy="1932317"/>
                </a:xfrm>
              </p:grpSpPr>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286445">
                    <a:off x="8626" y="0"/>
                    <a:ext cx="1604514" cy="802256"/>
                  </a:xfrm>
                  <a:prstGeom prst="rect">
                    <a:avLst/>
                  </a:prstGeom>
                  <a:noFill/>
                  <a:ln>
                    <a:noFill/>
                  </a:ln>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1391356">
                    <a:off x="0" y="905773"/>
                    <a:ext cx="1595887" cy="1026544"/>
                  </a:xfrm>
                  <a:prstGeom prst="rect">
                    <a:avLst/>
                  </a:prstGeom>
                  <a:noFill/>
                  <a:ln>
                    <a:noFill/>
                  </a:ln>
                </p:spPr>
              </p:pic>
            </p:grpSp>
            <p:grpSp>
              <p:nvGrpSpPr>
                <p:cNvPr id="27" name="Group 26"/>
                <p:cNvGrpSpPr/>
                <p:nvPr/>
              </p:nvGrpSpPr>
              <p:grpSpPr>
                <a:xfrm>
                  <a:off x="1975449" y="396815"/>
                  <a:ext cx="1759585" cy="862330"/>
                  <a:chOff x="0" y="0"/>
                  <a:chExt cx="1759789" cy="862641"/>
                </a:xfrm>
              </p:grpSpPr>
              <p:pic>
                <p:nvPicPr>
                  <p:cNvPr id="31" name="Picture 3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1231780">
                    <a:off x="0" y="0"/>
                    <a:ext cx="603849" cy="836762"/>
                  </a:xfrm>
                  <a:prstGeom prst="rect">
                    <a:avLst/>
                  </a:prstGeom>
                  <a:noFill/>
                  <a:ln>
                    <a:noFill/>
                  </a:ln>
                </p:spPr>
              </p:pic>
              <p:pic>
                <p:nvPicPr>
                  <p:cNvPr id="32" name="Picture 31"/>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383313">
                    <a:off x="690113" y="34505"/>
                    <a:ext cx="1069676" cy="828136"/>
                  </a:xfrm>
                  <a:prstGeom prst="rect">
                    <a:avLst/>
                  </a:prstGeom>
                  <a:noFill/>
                  <a:ln>
                    <a:noFill/>
                  </a:ln>
                </p:spPr>
              </p:pic>
            </p:grpSp>
            <p:grpSp>
              <p:nvGrpSpPr>
                <p:cNvPr id="28" name="Group 27"/>
                <p:cNvGrpSpPr/>
                <p:nvPr/>
              </p:nvGrpSpPr>
              <p:grpSpPr>
                <a:xfrm>
                  <a:off x="4166558" y="414068"/>
                  <a:ext cx="664210" cy="905510"/>
                  <a:chOff x="0" y="0"/>
                  <a:chExt cx="664234" cy="905773"/>
                </a:xfrm>
              </p:grpSpPr>
              <p:pic>
                <p:nvPicPr>
                  <p:cNvPr id="29" name="Picture 28"/>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155569">
                    <a:off x="0" y="0"/>
                    <a:ext cx="638355" cy="431320"/>
                  </a:xfrm>
                  <a:prstGeom prst="rect">
                    <a:avLst/>
                  </a:prstGeom>
                  <a:noFill/>
                  <a:ln>
                    <a:noFill/>
                  </a:ln>
                </p:spPr>
              </p:pic>
              <p:pic>
                <p:nvPicPr>
                  <p:cNvPr id="30" name="Picture 29"/>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21082767">
                    <a:off x="25880" y="491705"/>
                    <a:ext cx="638354" cy="414068"/>
                  </a:xfrm>
                  <a:prstGeom prst="rect">
                    <a:avLst/>
                  </a:prstGeom>
                  <a:noFill/>
                  <a:ln>
                    <a:noFill/>
                  </a:ln>
                </p:spPr>
              </p:pic>
            </p:grpSp>
          </p:grpSp>
          <p:grpSp>
            <p:nvGrpSpPr>
              <p:cNvPr id="23" name="Group 22"/>
              <p:cNvGrpSpPr/>
              <p:nvPr/>
            </p:nvGrpSpPr>
            <p:grpSpPr>
              <a:xfrm>
                <a:off x="5201728" y="664234"/>
                <a:ext cx="638174" cy="414020"/>
                <a:chOff x="0" y="0"/>
                <a:chExt cx="638355" cy="414068"/>
              </a:xfrm>
            </p:grpSpPr>
            <p:pic>
              <p:nvPicPr>
                <p:cNvPr id="24" name="Picture 23"/>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264868">
                  <a:off x="327804" y="0"/>
                  <a:ext cx="310551" cy="414068"/>
                </a:xfrm>
                <a:prstGeom prst="rect">
                  <a:avLst/>
                </a:prstGeom>
                <a:noFill/>
                <a:ln>
                  <a:noFill/>
                </a:ln>
              </p:spPr>
            </p:pic>
            <p:pic>
              <p:nvPicPr>
                <p:cNvPr id="25" name="Picture 24"/>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rot="21325505">
                  <a:off x="0" y="0"/>
                  <a:ext cx="301924" cy="414068"/>
                </a:xfrm>
                <a:prstGeom prst="rect">
                  <a:avLst/>
                </a:prstGeom>
                <a:noFill/>
                <a:ln>
                  <a:noFill/>
                </a:ln>
              </p:spPr>
            </p:pic>
          </p:grpSp>
        </p:grpSp>
      </p:grpSp>
    </p:spTree>
    <p:extLst>
      <p:ext uri="{BB962C8B-B14F-4D97-AF65-F5344CB8AC3E}">
        <p14:creationId xmlns:p14="http://schemas.microsoft.com/office/powerpoint/2010/main" val="2307747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Завещанието на милиардера</a:t>
            </a:r>
            <a:endParaRPr lang="bg-BG" dirty="0"/>
          </a:p>
        </p:txBody>
      </p:sp>
      <p:sp>
        <p:nvSpPr>
          <p:cNvPr id="3" name="Content Placeholder 2"/>
          <p:cNvSpPr>
            <a:spLocks noGrp="1"/>
          </p:cNvSpPr>
          <p:nvPr>
            <p:ph idx="1"/>
          </p:nvPr>
        </p:nvSpPr>
        <p:spPr>
          <a:xfrm>
            <a:off x="323528" y="1268760"/>
            <a:ext cx="8640960" cy="4857403"/>
          </a:xfrm>
        </p:spPr>
        <p:txBody>
          <a:bodyPr>
            <a:normAutofit/>
          </a:bodyPr>
          <a:lstStyle/>
          <a:p>
            <a:pPr algn="just"/>
            <a:r>
              <a:rPr lang="bg-BG" sz="2400" dirty="0" smtClean="0"/>
              <a:t>Наследство – 100 млрд.  лв. Лихвата е за благотворителност. След 1 месец на наследниците се изплащат 90 млрд. лв. На всеки 10 години се изплащат 10% от  сумата, която е изплатена предния път. След колко години на наследниците ще </a:t>
            </a:r>
            <a:r>
              <a:rPr lang="bg-BG" sz="2400" smtClean="0"/>
              <a:t>бъде </a:t>
            </a:r>
            <a:r>
              <a:rPr lang="bg-BG" sz="2400" smtClean="0"/>
              <a:t>изплатено </a:t>
            </a:r>
            <a:r>
              <a:rPr lang="bg-BG" sz="2400" dirty="0" smtClean="0"/>
              <a:t>не повече от 9000 лв.</a:t>
            </a:r>
          </a:p>
          <a:p>
            <a:pPr algn="just"/>
            <a:endParaRPr lang="bg-BG"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1354" y="3400560"/>
            <a:ext cx="3168352" cy="211667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632" y="5517232"/>
            <a:ext cx="1831722" cy="86409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0252" y="5274624"/>
            <a:ext cx="1080120" cy="1349312"/>
          </a:xfrm>
          <a:prstGeom prst="rect">
            <a:avLst/>
          </a:prstGeom>
        </p:spPr>
      </p:pic>
    </p:spTree>
    <p:extLst>
      <p:ext uri="{BB962C8B-B14F-4D97-AF65-F5344CB8AC3E}">
        <p14:creationId xmlns:p14="http://schemas.microsoft.com/office/powerpoint/2010/main" val="1492529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30" y="332656"/>
            <a:ext cx="8229600" cy="936104"/>
          </a:xfrm>
        </p:spPr>
        <p:txBody>
          <a:bodyPr>
            <a:normAutofit fontScale="90000"/>
          </a:bodyPr>
          <a:lstStyle/>
          <a:p>
            <a:r>
              <a:rPr lang="bg-BG" dirty="0" smtClean="0"/>
              <a:t>Вписани и описани многоъгълници</a:t>
            </a:r>
            <a:endParaRPr lang="bg-BG" dirty="0"/>
          </a:p>
        </p:txBody>
      </p:sp>
      <p:sp>
        <p:nvSpPr>
          <p:cNvPr id="3" name="Content Placeholder 2"/>
          <p:cNvSpPr>
            <a:spLocks noGrp="1"/>
          </p:cNvSpPr>
          <p:nvPr>
            <p:ph idx="1"/>
          </p:nvPr>
        </p:nvSpPr>
        <p:spPr>
          <a:xfrm>
            <a:off x="457200" y="1340768"/>
            <a:ext cx="8229600" cy="5112568"/>
          </a:xfrm>
        </p:spPr>
        <p:txBody>
          <a:bodyPr>
            <a:normAutofit/>
          </a:bodyPr>
          <a:lstStyle/>
          <a:p>
            <a:pPr algn="just"/>
            <a:r>
              <a:rPr lang="bg-BG" sz="2400" dirty="0"/>
              <a:t>Дадени са </a:t>
            </a:r>
            <a:r>
              <a:rPr lang="bg-BG" sz="2400" dirty="0" smtClean="0"/>
              <a:t>окръжности </a:t>
            </a:r>
            <a:r>
              <a:rPr lang="bg-BG" sz="2400" dirty="0"/>
              <a:t>с еднакви радиуси. Всяка от тези окръжности е заградена от правилен многоъгълник, а вътре във всяка от окръжностите е вписан правилен многоъгълник. </a:t>
            </a:r>
            <a:r>
              <a:rPr lang="bg-BG" sz="2400" dirty="0" smtClean="0"/>
              <a:t>Сравнете </a:t>
            </a:r>
            <a:r>
              <a:rPr lang="bg-BG" sz="2400" dirty="0"/>
              <a:t>дължината на </a:t>
            </a:r>
            <a:r>
              <a:rPr lang="bg-BG" sz="2400" dirty="0" smtClean="0"/>
              <a:t>окръжността с периметрите на многоъгълниците. </a:t>
            </a:r>
            <a:endParaRPr lang="bg-BG" sz="24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95536" y="3263281"/>
            <a:ext cx="8246194" cy="2541983"/>
          </a:xfrm>
          <a:prstGeom prst="rect">
            <a:avLst/>
          </a:prstGeom>
          <a:noFill/>
          <a:ln>
            <a:no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4082" y="5941157"/>
            <a:ext cx="1173030" cy="55336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5805264"/>
            <a:ext cx="691706" cy="864096"/>
          </a:xfrm>
          <a:prstGeom prst="rect">
            <a:avLst/>
          </a:prstGeom>
        </p:spPr>
      </p:pic>
    </p:spTree>
    <p:extLst>
      <p:ext uri="{BB962C8B-B14F-4D97-AF65-F5344CB8AC3E}">
        <p14:creationId xmlns:p14="http://schemas.microsoft.com/office/powerpoint/2010/main" val="2376347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Малко суха математика</a:t>
            </a:r>
            <a:endParaRPr lang="bg-BG" dirty="0"/>
          </a:p>
        </p:txBody>
      </p:sp>
      <p:sp>
        <p:nvSpPr>
          <p:cNvPr id="3" name="Content Placeholder 2"/>
          <p:cNvSpPr>
            <a:spLocks noGrp="1"/>
          </p:cNvSpPr>
          <p:nvPr>
            <p:ph idx="1"/>
          </p:nvPr>
        </p:nvSpPr>
        <p:spPr/>
        <p:txBody>
          <a:bodyPr>
            <a:normAutofit/>
          </a:bodyPr>
          <a:lstStyle/>
          <a:p>
            <a:r>
              <a:rPr lang="bg-BG" dirty="0" smtClean="0"/>
              <a:t>Да се изобразят върху числовата ос първите 10 члена на редицата:</a:t>
            </a:r>
          </a:p>
          <a:p>
            <a:pPr marL="360000" indent="0">
              <a:buNone/>
            </a:pPr>
            <a:endParaRPr lang="bg-BG" dirty="0" smtClean="0"/>
          </a:p>
          <a:p>
            <a:pPr marL="720000" indent="0">
              <a:buNone/>
            </a:pPr>
            <a:r>
              <a:rPr lang="bg-BG" dirty="0" smtClean="0"/>
              <a:t>а)				б</a:t>
            </a:r>
            <a:r>
              <a:rPr lang="bg-BG" dirty="0" smtClean="0"/>
              <a:t>)  </a:t>
            </a:r>
          </a:p>
          <a:p>
            <a:pPr marL="0" indent="0">
              <a:buNone/>
            </a:pPr>
            <a:r>
              <a:rPr lang="bg-BG" dirty="0" smtClean="0"/>
              <a:t> </a:t>
            </a:r>
            <a:endParaRPr lang="bg-BG" dirty="0"/>
          </a:p>
        </p:txBody>
      </p:sp>
      <p:graphicFrame>
        <p:nvGraphicFramePr>
          <p:cNvPr id="4" name="Object 3"/>
          <p:cNvGraphicFramePr>
            <a:graphicFrameLocks noChangeAspect="1"/>
          </p:cNvGraphicFramePr>
          <p:nvPr>
            <p:extLst>
              <p:ext uri="{D42A27DB-BD31-4B8C-83A1-F6EECF244321}">
                <p14:modId xmlns:p14="http://schemas.microsoft.com/office/powerpoint/2010/main" val="1544918992"/>
              </p:ext>
            </p:extLst>
          </p:nvPr>
        </p:nvGraphicFramePr>
        <p:xfrm>
          <a:off x="1619672" y="3068960"/>
          <a:ext cx="1593178" cy="1080120"/>
        </p:xfrm>
        <a:graphic>
          <a:graphicData uri="http://schemas.openxmlformats.org/presentationml/2006/ole">
            <mc:AlternateContent xmlns:mc="http://schemas.openxmlformats.org/markup-compatibility/2006">
              <mc:Choice xmlns:v="urn:schemas-microsoft-com:vml" Requires="v">
                <p:oleObj spid="_x0000_s1208" name="Equation" r:id="rId3" imgW="749160" imgH="507960" progId="Equation.3">
                  <p:embed/>
                </p:oleObj>
              </mc:Choice>
              <mc:Fallback>
                <p:oleObj name="Equation" r:id="rId3" imgW="749160" imgH="507960" progId="Equation.3">
                  <p:embed/>
                  <p:pic>
                    <p:nvPicPr>
                      <p:cNvPr id="0" name=""/>
                      <p:cNvPicPr/>
                      <p:nvPr/>
                    </p:nvPicPr>
                    <p:blipFill>
                      <a:blip r:embed="rId4"/>
                      <a:stretch>
                        <a:fillRect/>
                      </a:stretch>
                    </p:blipFill>
                    <p:spPr>
                      <a:xfrm>
                        <a:off x="1619672" y="3068960"/>
                        <a:ext cx="1593178" cy="108012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197573264"/>
              </p:ext>
            </p:extLst>
          </p:nvPr>
        </p:nvGraphicFramePr>
        <p:xfrm>
          <a:off x="5508104" y="3068960"/>
          <a:ext cx="1377950" cy="1079500"/>
        </p:xfrm>
        <a:graphic>
          <a:graphicData uri="http://schemas.openxmlformats.org/presentationml/2006/ole">
            <mc:AlternateContent xmlns:mc="http://schemas.openxmlformats.org/markup-compatibility/2006">
              <mc:Choice xmlns:v="urn:schemas-microsoft-com:vml" Requires="v">
                <p:oleObj spid="_x0000_s1209" name="Equation" r:id="rId5" imgW="647640" imgH="507960" progId="Equation.3">
                  <p:embed/>
                </p:oleObj>
              </mc:Choice>
              <mc:Fallback>
                <p:oleObj name="Equation" r:id="rId5" imgW="647640" imgH="507960" progId="Equation.3">
                  <p:embed/>
                  <p:pic>
                    <p:nvPicPr>
                      <p:cNvPr id="0" name=""/>
                      <p:cNvPicPr/>
                      <p:nvPr/>
                    </p:nvPicPr>
                    <p:blipFill>
                      <a:blip r:embed="rId6"/>
                      <a:stretch>
                        <a:fillRect/>
                      </a:stretch>
                    </p:blipFill>
                    <p:spPr>
                      <a:xfrm>
                        <a:off x="5508104" y="3068960"/>
                        <a:ext cx="1377950" cy="1079500"/>
                      </a:xfrm>
                      <a:prstGeom prst="rect">
                        <a:avLst/>
                      </a:prstGeom>
                    </p:spPr>
                  </p:pic>
                </p:oleObj>
              </mc:Fallback>
            </mc:AlternateContent>
          </a:graphicData>
        </a:graphic>
      </p:graphicFrame>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3608" y="5229200"/>
            <a:ext cx="1831721" cy="864096"/>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56879" y="5069348"/>
            <a:ext cx="1127490" cy="1408488"/>
          </a:xfrm>
          <a:prstGeom prst="rect">
            <a:avLst/>
          </a:prstGeom>
        </p:spPr>
      </p:pic>
    </p:spTree>
    <p:extLst>
      <p:ext uri="{BB962C8B-B14F-4D97-AF65-F5344CB8AC3E}">
        <p14:creationId xmlns:p14="http://schemas.microsoft.com/office/powerpoint/2010/main" val="3112276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Вписани окръжности</a:t>
            </a:r>
          </a:p>
        </p:txBody>
      </p:sp>
      <p:sp>
        <p:nvSpPr>
          <p:cNvPr id="4" name="Content Placeholder 7"/>
          <p:cNvSpPr txBox="1">
            <a:spLocks/>
          </p:cNvSpPr>
          <p:nvPr/>
        </p:nvSpPr>
        <p:spPr>
          <a:xfrm>
            <a:off x="457200" y="1312168"/>
            <a:ext cx="8291264" cy="51411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bg-BG" sz="2200" dirty="0" smtClean="0"/>
              <a:t>В равнобедрен триъгълник е вписана окръжност. Над нея – втора, трета, … Може ли да се намери сборът от диаметрите на всички окръжности.</a:t>
            </a:r>
          </a:p>
          <a:p>
            <a:endParaRPr lang="bg-BG"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624331"/>
            <a:ext cx="2840344" cy="3780458"/>
          </a:xfrm>
          <a:prstGeom prst="rect">
            <a:avLst/>
          </a:prstGeom>
        </p:spPr>
      </p:pic>
      <p:pic>
        <p:nvPicPr>
          <p:cNvPr id="6" name="Picture 5">
            <a:hlinkHover r:id="" action="ppaction://hlinkshowjump?jump=nextslide"/>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2624331"/>
            <a:ext cx="1326828" cy="378045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9927" y="3650464"/>
            <a:ext cx="1831721" cy="86409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56879" y="5069348"/>
            <a:ext cx="1127490" cy="1408488"/>
          </a:xfrm>
          <a:prstGeom prst="rect">
            <a:avLst/>
          </a:prstGeom>
        </p:spPr>
      </p:pic>
    </p:spTree>
    <p:extLst>
      <p:ext uri="{BB962C8B-B14F-4D97-AF65-F5344CB8AC3E}">
        <p14:creationId xmlns:p14="http://schemas.microsoft.com/office/powerpoint/2010/main" val="197117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 отборната работа </a:t>
            </a:r>
            <a:endParaRPr lang="bg-BG" dirty="0"/>
          </a:p>
        </p:txBody>
      </p:sp>
      <p:sp>
        <p:nvSpPr>
          <p:cNvPr id="5" name="TextBox 4"/>
          <p:cNvSpPr txBox="1"/>
          <p:nvPr/>
        </p:nvSpPr>
        <p:spPr>
          <a:xfrm>
            <a:off x="4932040" y="1828582"/>
            <a:ext cx="2715615" cy="369332"/>
          </a:xfrm>
          <a:prstGeom prst="rect">
            <a:avLst/>
          </a:prstGeom>
          <a:noFill/>
        </p:spPr>
        <p:txBody>
          <a:bodyPr wrap="none" rtlCol="0">
            <a:spAutoFit/>
          </a:bodyPr>
          <a:lstStyle/>
          <a:p>
            <a:r>
              <a:rPr lang="bg-BG" dirty="0" smtClean="0"/>
              <a:t>Имаше мерене с линийка</a:t>
            </a:r>
            <a:endParaRPr lang="bg-BG" dirty="0"/>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999" y="5773592"/>
            <a:ext cx="1831721" cy="864096"/>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420094"/>
            <a:ext cx="1127490" cy="1408488"/>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952" y="3061981"/>
            <a:ext cx="4788024" cy="3591018"/>
          </a:xfrm>
          <a:prstGeom prst="rect">
            <a:avLst/>
          </a:prstGeom>
        </p:spPr>
      </p:pic>
      <p:pic>
        <p:nvPicPr>
          <p:cNvPr id="13" name="Content Placeholder 12"/>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31507" y="1257090"/>
            <a:ext cx="4800533" cy="3600400"/>
          </a:xfrm>
        </p:spPr>
      </p:pic>
      <p:sp>
        <p:nvSpPr>
          <p:cNvPr id="17" name="TextBox 16"/>
          <p:cNvSpPr txBox="1"/>
          <p:nvPr/>
        </p:nvSpPr>
        <p:spPr>
          <a:xfrm>
            <a:off x="611560" y="5174348"/>
            <a:ext cx="3390993" cy="369332"/>
          </a:xfrm>
          <a:prstGeom prst="rect">
            <a:avLst/>
          </a:prstGeom>
          <a:noFill/>
        </p:spPr>
        <p:txBody>
          <a:bodyPr wrap="none" rtlCol="0">
            <a:spAutoFit/>
          </a:bodyPr>
          <a:lstStyle/>
          <a:p>
            <a:r>
              <a:rPr lang="bg-BG" dirty="0" smtClean="0"/>
              <a:t>Имаше пресмятане с калкулатор</a:t>
            </a:r>
            <a:endParaRPr lang="bg-BG" dirty="0"/>
          </a:p>
        </p:txBody>
      </p:sp>
    </p:spTree>
    <p:extLst>
      <p:ext uri="{BB962C8B-B14F-4D97-AF65-F5344CB8AC3E}">
        <p14:creationId xmlns:p14="http://schemas.microsoft.com/office/powerpoint/2010/main" val="4020392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1391</TotalTime>
  <Words>470</Words>
  <Application>Microsoft Office PowerPoint</Application>
  <PresentationFormat>On-screen Show (4:3)</PresentationFormat>
  <Paragraphs>53</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РЕДИЦИ, ГРАНИЦИ И ОЩЕ НЕЩО</vt:lpstr>
      <vt:lpstr>Матрьошки</vt:lpstr>
      <vt:lpstr>Мишени</vt:lpstr>
      <vt:lpstr>Делене на бонбон</vt:lpstr>
      <vt:lpstr>Завещанието на милиардера</vt:lpstr>
      <vt:lpstr>Вписани и описани многоъгълници</vt:lpstr>
      <vt:lpstr>Малко суха математика</vt:lpstr>
      <vt:lpstr>Вписани окръжности</vt:lpstr>
      <vt:lpstr>В отборната работа </vt:lpstr>
      <vt:lpstr>PowerPoint Presentation</vt:lpstr>
      <vt:lpstr>При обсъждането</vt:lpstr>
      <vt:lpstr>PowerPoint Presentation</vt:lpstr>
      <vt:lpstr>Дискусиите бяха много вълнуващи</vt:lpstr>
      <vt:lpstr>Добрите, лошите стрелци и очакването всичко да е „облечено“ във формули</vt:lpstr>
      <vt:lpstr>Точка на сгъстяване? Граница?</vt:lpstr>
      <vt:lpstr>Как така … до безкрайност?</vt:lpstr>
      <vt:lpstr>Как така е възможно да се намери точната сума от височините на матрьошките?</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ГРАНИЦА НА РЕДИЦА</dc:title>
  <dc:creator>Дани</dc:creator>
  <cp:lastModifiedBy>Дани</cp:lastModifiedBy>
  <cp:revision>123</cp:revision>
  <dcterms:created xsi:type="dcterms:W3CDTF">2014-11-30T20:14:12Z</dcterms:created>
  <dcterms:modified xsi:type="dcterms:W3CDTF">2014-12-04T10:22:45Z</dcterms:modified>
</cp:coreProperties>
</file>